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88" r:id="rId3"/>
    <p:sldId id="289" r:id="rId4"/>
    <p:sldId id="257" r:id="rId5"/>
    <p:sldId id="258" r:id="rId6"/>
    <p:sldId id="259" r:id="rId7"/>
    <p:sldId id="290" r:id="rId8"/>
    <p:sldId id="291" r:id="rId9"/>
    <p:sldId id="292" r:id="rId10"/>
    <p:sldId id="260" r:id="rId11"/>
    <p:sldId id="293" r:id="rId12"/>
    <p:sldId id="294" r:id="rId13"/>
    <p:sldId id="275" r:id="rId14"/>
    <p:sldId id="295" r:id="rId15"/>
    <p:sldId id="279" r:id="rId16"/>
    <p:sldId id="296" r:id="rId17"/>
    <p:sldId id="297" r:id="rId18"/>
    <p:sldId id="298" r:id="rId19"/>
    <p:sldId id="299" r:id="rId20"/>
    <p:sldId id="300" r:id="rId21"/>
    <p:sldId id="301" r:id="rId22"/>
    <p:sldId id="284" r:id="rId23"/>
    <p:sldId id="302" r:id="rId24"/>
    <p:sldId id="303" r:id="rId25"/>
    <p:sldId id="304" r:id="rId26"/>
    <p:sldId id="305" r:id="rId27"/>
    <p:sldId id="285" r:id="rId28"/>
    <p:sldId id="28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06" autoAdjust="0"/>
    <p:restoredTop sz="94660"/>
  </p:normalViewPr>
  <p:slideViewPr>
    <p:cSldViewPr snapToGrid="0">
      <p:cViewPr varScale="1">
        <p:scale>
          <a:sx n="64" d="100"/>
          <a:sy n="64" d="100"/>
        </p:scale>
        <p:origin x="711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jpg>
</file>

<file path=ppt/media/image24.png>
</file>

<file path=ppt/media/image25.gif>
</file>

<file path=ppt/media/image26.gif>
</file>

<file path=ppt/media/image27.gif>
</file>

<file path=ppt/media/image3.jpg>
</file>

<file path=ppt/media/image4.png>
</file>

<file path=ppt/media/image5.jp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0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7649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983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120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029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658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571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0340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06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203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9320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C5F9F-D936-479C-BE4F-CB95E12B7D96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0B5E9-FD49-4E74-A4F4-2D0AE4DB9B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484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g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0E1FBB-D0D6-452A-83E0-6014427D7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079" y="462796"/>
            <a:ext cx="11669842" cy="4633860"/>
          </a:xfrm>
        </p:spPr>
        <p:txBody>
          <a:bodyPr>
            <a:normAutofit fontScale="90000"/>
          </a:bodyPr>
          <a:lstStyle/>
          <a:p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>
                <a:latin typeface="Arial Black" panose="020B0A04020102020204" pitchFamily="34" charset="0"/>
                <a:ea typeface="黑体" panose="02010609060101010101" pitchFamily="49" charset="-122"/>
              </a:rPr>
              <a:t>[ICCV 2019]</a:t>
            </a:r>
            <a:br>
              <a:rPr lang="en-US" altLang="zh-CN" dirty="0"/>
            </a:br>
            <a:r>
              <a:rPr lang="en-US" altLang="zh-CN" dirty="0" err="1"/>
              <a:t>SinGAN</a:t>
            </a:r>
            <a:r>
              <a:rPr lang="en-US" altLang="zh-CN" dirty="0"/>
              <a:t>: Learning a Generative Model from a Single Natural Image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sz="3600" dirty="0"/>
              <a:t>Tamar </a:t>
            </a:r>
            <a:r>
              <a:rPr lang="en-US" altLang="zh-CN" sz="3600" dirty="0" err="1"/>
              <a:t>Rott</a:t>
            </a:r>
            <a:r>
              <a:rPr lang="en-US" altLang="zh-CN" sz="3600" dirty="0"/>
              <a:t> </a:t>
            </a:r>
            <a:r>
              <a:rPr lang="en-US" altLang="zh-CN" sz="3600" dirty="0" err="1"/>
              <a:t>Shaham</a:t>
            </a:r>
            <a:r>
              <a:rPr lang="en-US" altLang="zh-CN" sz="3600" dirty="0"/>
              <a:t>    </a:t>
            </a:r>
            <a:r>
              <a:rPr lang="en-US" altLang="zh-CN" sz="3600" dirty="0" err="1"/>
              <a:t>Tali</a:t>
            </a:r>
            <a:r>
              <a:rPr lang="en-US" altLang="zh-CN" sz="3600" dirty="0"/>
              <a:t> </a:t>
            </a:r>
            <a:r>
              <a:rPr lang="en-US" altLang="zh-CN" sz="3600" dirty="0" err="1"/>
              <a:t>Dekel</a:t>
            </a:r>
            <a:r>
              <a:rPr lang="en-US" altLang="zh-CN" sz="3600" dirty="0"/>
              <a:t>    Tomer </a:t>
            </a:r>
            <a:r>
              <a:rPr lang="en-US" altLang="zh-CN" sz="3600" dirty="0" err="1"/>
              <a:t>Michaeli</a:t>
            </a:r>
            <a:br>
              <a:rPr lang="en-US" altLang="zh-CN" dirty="0"/>
            </a:br>
            <a:endParaRPr lang="zh-CN" altLang="en-US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C3D1C5D-1E80-405B-9501-053899B5B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486399"/>
            <a:ext cx="9144000" cy="745761"/>
          </a:xfrm>
        </p:spPr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丁乾坤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1800017832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822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E3EC4F-EAF9-44F1-BD0B-941ADE8F7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训练时间汇总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EF5471-41AC-45E0-9E4E-349FBE96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With CPU</a:t>
            </a:r>
          </a:p>
          <a:p>
            <a:r>
              <a:rPr lang="en-US" altLang="zh-CN" dirty="0"/>
              <a:t>100KB </a:t>
            </a:r>
            <a:r>
              <a:rPr lang="zh-CN" altLang="en-US" dirty="0"/>
              <a:t>三天左右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With GPU</a:t>
            </a:r>
          </a:p>
          <a:p>
            <a:r>
              <a:rPr lang="en-US" altLang="zh-CN" dirty="0"/>
              <a:t>100KB 2</a:t>
            </a:r>
            <a:r>
              <a:rPr lang="zh-CN" altLang="en-US" dirty="0"/>
              <a:t>小时左右</a:t>
            </a:r>
            <a:endParaRPr lang="en-US" altLang="zh-CN" dirty="0"/>
          </a:p>
          <a:p>
            <a:r>
              <a:rPr lang="en-US" altLang="zh-CN" dirty="0"/>
              <a:t>4KB 10</a:t>
            </a:r>
            <a:r>
              <a:rPr lang="zh-CN" altLang="en-US" dirty="0"/>
              <a:t>分钟左右 </a:t>
            </a:r>
            <a:r>
              <a:rPr lang="en-US" altLang="zh-CN" dirty="0"/>
              <a:t>(MNIST)</a:t>
            </a:r>
          </a:p>
        </p:txBody>
      </p:sp>
    </p:spTree>
    <p:extLst>
      <p:ext uri="{BB962C8B-B14F-4D97-AF65-F5344CB8AC3E}">
        <p14:creationId xmlns:p14="http://schemas.microsoft.com/office/powerpoint/2010/main" val="2122813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070990E-AB7C-4758-A9E9-0A113AF005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2 </a:t>
            </a:r>
            <a:r>
              <a:rPr lang="zh-CN" altLang="en-US" b="1" dirty="0"/>
              <a:t>自己数据的测试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7515CE83-6647-45B5-BFA0-9A699EF766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866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B82B87-1BB9-4329-87A0-EADD044FE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Generate Random Samples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D917216-65B3-442A-AA76-35BAD317C7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838" y="2090907"/>
            <a:ext cx="3114598" cy="3114598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5959409-AAE9-40D8-872D-F4408492FE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43610"/>
            <a:ext cx="5510889" cy="521736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39F9FBC-3EA7-4DF4-A8B0-BD296EE1DE38}"/>
              </a:ext>
            </a:extLst>
          </p:cNvPr>
          <p:cNvSpPr txBox="1"/>
          <p:nvPr/>
        </p:nvSpPr>
        <p:spPr>
          <a:xfrm>
            <a:off x="2795665" y="5236392"/>
            <a:ext cx="78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原图</a:t>
            </a:r>
          </a:p>
        </p:txBody>
      </p:sp>
    </p:spTree>
    <p:extLst>
      <p:ext uri="{BB962C8B-B14F-4D97-AF65-F5344CB8AC3E}">
        <p14:creationId xmlns:p14="http://schemas.microsoft.com/office/powerpoint/2010/main" val="1299201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F4EC6-E010-4A13-AA9B-38152ADD8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CC8552-B4A5-40FC-8971-9F6945C61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3600" dirty="0"/>
              <a:t>感觉</a:t>
            </a:r>
            <a:r>
              <a:rPr lang="en-US" altLang="zh-CN" sz="3600" dirty="0"/>
              <a:t>…</a:t>
            </a:r>
          </a:p>
          <a:p>
            <a:pPr marL="0" indent="0" algn="ctr">
              <a:buNone/>
            </a:pPr>
            <a:r>
              <a:rPr lang="zh-CN" altLang="en-US" sz="3600" dirty="0"/>
              <a:t>有点像</a:t>
            </a:r>
            <a:r>
              <a:rPr lang="en-US" altLang="zh-CN" sz="3600" dirty="0"/>
              <a:t>iPad</a:t>
            </a:r>
            <a:r>
              <a:rPr lang="zh-CN" altLang="en-US" sz="3600" dirty="0"/>
              <a:t>上面</a:t>
            </a:r>
            <a:r>
              <a:rPr lang="en-US" altLang="zh-CN" sz="3600" dirty="0"/>
              <a:t>Photo Booth</a:t>
            </a:r>
            <a:r>
              <a:rPr lang="zh-CN" altLang="en-US" sz="3600" dirty="0"/>
              <a:t>的旋转效果啊</a:t>
            </a:r>
            <a:r>
              <a:rPr lang="en-US" altLang="zh-CN" sz="3600" dirty="0"/>
              <a:t>…</a:t>
            </a:r>
            <a:endParaRPr lang="zh-CN" altLang="en-US" sz="36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0683D21-BCCB-4BC4-AB27-2972AFBE8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03" y="3168312"/>
            <a:ext cx="3321658" cy="314358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FFBE235-8182-4765-8914-E770F8EC71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98896" y="3168313"/>
            <a:ext cx="4191448" cy="314358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F9E1E8B-05AA-4867-A1F1-1D54E8E166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850378" y="3168311"/>
            <a:ext cx="4191449" cy="314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784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C75165-BE86-4DD7-BD52-2298F14B4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Generate Random Samples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B0DC81A-4E7E-49F4-9B72-FE3388AE2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475" y="1690688"/>
            <a:ext cx="6783049" cy="4713643"/>
          </a:xfrm>
        </p:spPr>
      </p:pic>
    </p:spTree>
    <p:extLst>
      <p:ext uri="{BB962C8B-B14F-4D97-AF65-F5344CB8AC3E}">
        <p14:creationId xmlns:p14="http://schemas.microsoft.com/office/powerpoint/2010/main" val="366571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7B644-B372-44B9-8E08-D65927EB0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失败案例及可能原因分析</a:t>
            </a:r>
            <a:r>
              <a:rPr lang="en-US" altLang="zh-CN" dirty="0"/>
              <a:t>(</a:t>
            </a:r>
            <a:r>
              <a:rPr lang="zh-CN" altLang="en-US" dirty="0"/>
              <a:t>见最后一部分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621E5DA-343D-4513-B308-551F7A8DB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417" y="1765875"/>
            <a:ext cx="4048155" cy="2971822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02FFD56-B74D-4219-B6D1-5C87568EE8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095" y="1523621"/>
            <a:ext cx="4596184" cy="345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6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33A2D0-DD19-4F20-8EDB-B0E012E9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Super Resolution(</a:t>
            </a:r>
            <a:r>
              <a:rPr lang="zh-CN" altLang="en-US" dirty="0"/>
              <a:t>下采样前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9689CD2-1170-4520-BFFD-C5D6B5EC1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8021"/>
            <a:ext cx="10515600" cy="376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603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33A2D0-DD19-4F20-8EDB-B0E012E9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Super Resolution(</a:t>
            </a:r>
            <a:r>
              <a:rPr lang="zh-CN" altLang="en-US" dirty="0"/>
              <a:t>下采样后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326C160B-62A4-4BC3-91C9-38B856C0E8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22" y="2050598"/>
            <a:ext cx="5072520" cy="3626851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79DBC6A-A87B-4CC4-A38C-51CAF4C03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542" y="2050598"/>
            <a:ext cx="5072520" cy="362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53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1147B6-5571-498A-94D3-2900C524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Super Resolution(</a:t>
            </a:r>
            <a:r>
              <a:rPr lang="zh-CN" altLang="en-US" dirty="0"/>
              <a:t>下采样前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542DA0C-B6C4-4669-AE99-99623EBD16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2359" y="2193673"/>
            <a:ext cx="7407282" cy="361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39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1147B6-5571-498A-94D3-2900C524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Super Resolution(</a:t>
            </a:r>
            <a:r>
              <a:rPr lang="zh-CN" altLang="en-US" dirty="0"/>
              <a:t>下采样后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C1D31EF-8BCC-4616-A1C0-756DE5706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269" y="1812726"/>
            <a:ext cx="3849977" cy="3849977"/>
          </a:xfrm>
          <a:prstGeom prst="rect">
            <a:avLst/>
          </a:prstGeom>
        </p:spPr>
      </p:pic>
      <p:pic>
        <p:nvPicPr>
          <p:cNvPr id="15" name="内容占位符 14">
            <a:extLst>
              <a:ext uri="{FF2B5EF4-FFF2-40B4-BE49-F238E27FC236}">
                <a16:creationId xmlns:a16="http://schemas.microsoft.com/office/drawing/2014/main" id="{655B2C1E-2DDC-4645-862F-13665060FF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114" y="1812726"/>
            <a:ext cx="3849977" cy="3849977"/>
          </a:xfrm>
        </p:spPr>
      </p:pic>
    </p:spTree>
    <p:extLst>
      <p:ext uri="{BB962C8B-B14F-4D97-AF65-F5344CB8AC3E}">
        <p14:creationId xmlns:p14="http://schemas.microsoft.com/office/powerpoint/2010/main" val="3620164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2E3491-50AA-4A8C-AC41-406CDC908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丁乾坤 工作内容简述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742EB1-2818-48F1-8B5C-39905429D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552"/>
            <a:ext cx="10515600" cy="523156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b="1" dirty="0"/>
              <a:t>文章内容简介与文章内容复现（所有模型都需要自己训练，原文并没有给出预训练模型）</a:t>
            </a:r>
            <a:endParaRPr lang="en-US" altLang="zh-CN" b="1" dirty="0"/>
          </a:p>
          <a:p>
            <a:pPr lvl="1"/>
            <a:r>
              <a:rPr lang="en-US" altLang="zh-CN" dirty="0" err="1"/>
              <a:t>SinGAN</a:t>
            </a:r>
            <a:r>
              <a:rPr lang="zh-CN" altLang="en-US" dirty="0"/>
              <a:t>结构简介</a:t>
            </a:r>
            <a:endParaRPr lang="en-US" altLang="zh-CN" dirty="0"/>
          </a:p>
          <a:p>
            <a:pPr lvl="1"/>
            <a:r>
              <a:rPr lang="en-US" altLang="zh-CN" dirty="0" err="1"/>
              <a:t>SinGAN</a:t>
            </a:r>
            <a:r>
              <a:rPr lang="zh-CN" altLang="en-US" dirty="0"/>
              <a:t>文章提供的数据测试</a:t>
            </a:r>
            <a:endParaRPr lang="en-US" altLang="zh-CN" dirty="0"/>
          </a:p>
          <a:p>
            <a:pPr lvl="1"/>
            <a:r>
              <a:rPr lang="zh-CN" altLang="en-US" dirty="0"/>
              <a:t>运行时间统计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b="1" dirty="0"/>
              <a:t>测试自己选择的数据，以测评</a:t>
            </a:r>
            <a:r>
              <a:rPr lang="en-US" altLang="zh-CN" b="1" dirty="0" err="1"/>
              <a:t>SinGAN</a:t>
            </a:r>
            <a:r>
              <a:rPr lang="zh-CN" altLang="en-US" b="1" dirty="0"/>
              <a:t>的实际效果</a:t>
            </a:r>
            <a:endParaRPr lang="en-US" altLang="zh-CN" b="1" dirty="0"/>
          </a:p>
          <a:p>
            <a:pPr lvl="1"/>
            <a:r>
              <a:rPr lang="en-US" altLang="zh-CN" dirty="0"/>
              <a:t>Generate Random Samples</a:t>
            </a:r>
          </a:p>
          <a:p>
            <a:pPr lvl="1"/>
            <a:r>
              <a:rPr lang="en-US" altLang="zh-CN" dirty="0"/>
              <a:t>Super Resolution</a:t>
            </a:r>
          </a:p>
          <a:p>
            <a:pPr lvl="1"/>
            <a:r>
              <a:rPr lang="en-US" altLang="zh-CN" dirty="0"/>
              <a:t>Generate Animation</a:t>
            </a:r>
          </a:p>
          <a:p>
            <a:pPr lvl="1"/>
            <a:r>
              <a:rPr lang="en-US" altLang="zh-CN" dirty="0"/>
              <a:t>MNIST</a:t>
            </a:r>
            <a:r>
              <a:rPr lang="zh-CN" altLang="en-US" dirty="0"/>
              <a:t>组内对比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b="1" dirty="0"/>
              <a:t>针对</a:t>
            </a:r>
            <a:r>
              <a:rPr lang="en-US" altLang="zh-CN" b="1" dirty="0" err="1"/>
              <a:t>SinGAN</a:t>
            </a:r>
            <a:r>
              <a:rPr lang="zh-CN" altLang="en-US" b="1" dirty="0"/>
              <a:t>的理论分析，分析为什么在自己测试的数据上效果不佳，未来可能的改进方向。</a:t>
            </a:r>
            <a:endParaRPr lang="en-US" altLang="zh-CN" b="1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24204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1147B6-5571-498A-94D3-2900C524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Super Resolution(</a:t>
            </a:r>
            <a:r>
              <a:rPr lang="zh-CN" altLang="en-US" dirty="0"/>
              <a:t>下采样后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337E2489-4435-4D2D-B1D0-FF5BE456E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180" y="1743154"/>
            <a:ext cx="4369933" cy="4351338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6CD36E-2D7C-41EA-B95A-2C0565024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745" y="1743154"/>
            <a:ext cx="436993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058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6172B7-4A5E-4713-9831-2F02DCC97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Super Resolution(MNIST)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FD2A152-3BD0-4A0C-A6E3-FA64F1C638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974" y="365125"/>
            <a:ext cx="682052" cy="6355481"/>
          </a:xfrm>
        </p:spPr>
      </p:pic>
    </p:spTree>
    <p:extLst>
      <p:ext uri="{BB962C8B-B14F-4D97-AF65-F5344CB8AC3E}">
        <p14:creationId xmlns:p14="http://schemas.microsoft.com/office/powerpoint/2010/main" val="28280134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BA9B7E-FD0A-4C47-A673-9402C921B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Animation</a:t>
            </a:r>
            <a:endParaRPr lang="zh-CN" altLang="en-US" b="1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E0B0205E-E73F-4717-8406-CBF948D867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86" y="2450390"/>
            <a:ext cx="3612157" cy="2586305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A2DCE63-8DBC-4BB8-983B-7B6F47C2CD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982" y="2450390"/>
            <a:ext cx="3612157" cy="258630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471860C-8ED6-4F0D-9FB1-36BE25803C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734" y="2450390"/>
            <a:ext cx="3612157" cy="258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076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070990E-AB7C-4758-A9E9-0A113AF005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3 </a:t>
            </a:r>
            <a:r>
              <a:rPr lang="zh-CN" altLang="en-US" b="1" dirty="0"/>
              <a:t>针对测试结果的理论分析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7515CE83-6647-45B5-BFA0-9A699EF766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207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573426-BDDD-4BD4-98DB-0DDDED8F7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SinGAN</a:t>
            </a:r>
            <a:r>
              <a:rPr lang="zh-CN" altLang="en-US" dirty="0"/>
              <a:t>在</a:t>
            </a:r>
            <a:r>
              <a:rPr lang="en-US" altLang="zh-CN" dirty="0"/>
              <a:t>random samples</a:t>
            </a:r>
            <a:r>
              <a:rPr lang="zh-CN" altLang="en-US" dirty="0"/>
              <a:t>方面的效果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D563DD-6F1E-42CD-BCD4-24542FEF4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总的来说，对于每张输入的图片，</a:t>
            </a:r>
            <a:r>
              <a:rPr lang="en-US" altLang="zh-CN" dirty="0" err="1"/>
              <a:t>SinGAN</a:t>
            </a:r>
            <a:r>
              <a:rPr lang="zh-CN" altLang="en-US" dirty="0"/>
              <a:t>都生成至少</a:t>
            </a:r>
            <a:r>
              <a:rPr lang="en-US" altLang="zh-CN" dirty="0"/>
              <a:t>50</a:t>
            </a:r>
            <a:r>
              <a:rPr lang="zh-CN" altLang="en-US" dirty="0"/>
              <a:t>张图片，在这</a:t>
            </a:r>
            <a:r>
              <a:rPr lang="en-US" altLang="zh-CN" dirty="0"/>
              <a:t>50</a:t>
            </a:r>
            <a:r>
              <a:rPr lang="zh-CN" altLang="en-US" dirty="0"/>
              <a:t>张图片中一定还会有效果还可以的</a:t>
            </a:r>
            <a:r>
              <a:rPr lang="en-US" altLang="zh-CN" dirty="0"/>
              <a:t>fake</a:t>
            </a:r>
            <a:r>
              <a:rPr lang="zh-CN" altLang="en-US" dirty="0"/>
              <a:t>照片。尤其是针对自然景观等，</a:t>
            </a:r>
            <a:r>
              <a:rPr lang="en-US" altLang="zh-CN" dirty="0" err="1"/>
              <a:t>SinGAN</a:t>
            </a:r>
            <a:r>
              <a:rPr lang="zh-CN" altLang="en-US" dirty="0"/>
              <a:t>的效果十分显著。</a:t>
            </a:r>
            <a:endParaRPr lang="en-US" altLang="zh-CN" dirty="0"/>
          </a:p>
          <a:p>
            <a:r>
              <a:rPr lang="zh-CN" altLang="en-US" dirty="0"/>
              <a:t>但是，一旦图像中出现人，并且只有一两个人的时候，</a:t>
            </a:r>
            <a:r>
              <a:rPr lang="en-US" altLang="zh-CN" dirty="0" err="1"/>
              <a:t>SinGAN</a:t>
            </a:r>
            <a:r>
              <a:rPr lang="zh-CN" altLang="en-US" dirty="0"/>
              <a:t>的效果就会大打折扣。人的下半身会被忽略，人的面部会被扭曲等等。</a:t>
            </a:r>
            <a:endParaRPr lang="en-US" altLang="zh-CN" dirty="0"/>
          </a:p>
          <a:p>
            <a:r>
              <a:rPr lang="zh-CN" altLang="en-US" dirty="0"/>
              <a:t>毕竟，由于</a:t>
            </a:r>
            <a:r>
              <a:rPr lang="en-US" altLang="zh-CN" dirty="0" err="1"/>
              <a:t>SinGAN</a:t>
            </a:r>
            <a:r>
              <a:rPr lang="zh-CN" altLang="en-US" dirty="0"/>
              <a:t>是针对一张照片进行训练，所以对于照片的类型还是有一些要求的。需要画面中有许多重复的、相似的物体的照片，因为这样生成对抗网络才能够更好地学习</a:t>
            </a:r>
            <a:r>
              <a:rPr lang="en-US" altLang="zh-CN" dirty="0"/>
              <a:t>internal distribution</a:t>
            </a:r>
            <a:r>
              <a:rPr lang="zh-CN" altLang="en-US" dirty="0"/>
              <a:t>，否则学不到什么有意义的内容。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05196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573426-BDDD-4BD4-98DB-0DDDED8F7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SinGAN</a:t>
            </a:r>
            <a:r>
              <a:rPr lang="zh-CN" altLang="en-US" dirty="0"/>
              <a:t>在</a:t>
            </a:r>
            <a:r>
              <a:rPr lang="en-US" altLang="zh-CN" dirty="0"/>
              <a:t>super resolution</a:t>
            </a:r>
            <a:r>
              <a:rPr lang="zh-CN" altLang="en-US" dirty="0"/>
              <a:t>方面的效果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D563DD-6F1E-42CD-BCD4-24542FEF4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与</a:t>
            </a:r>
            <a:r>
              <a:rPr lang="en-US" altLang="zh-CN" dirty="0"/>
              <a:t>generating random samples</a:t>
            </a:r>
            <a:r>
              <a:rPr lang="zh-CN" altLang="en-US" dirty="0"/>
              <a:t>的结果不同，我对于</a:t>
            </a:r>
            <a:r>
              <a:rPr lang="en-US" altLang="zh-CN" dirty="0" err="1"/>
              <a:t>SinGAN</a:t>
            </a:r>
            <a:r>
              <a:rPr lang="zh-CN" altLang="en-US" dirty="0"/>
              <a:t>在</a:t>
            </a:r>
            <a:r>
              <a:rPr lang="en-US" altLang="zh-CN" dirty="0"/>
              <a:t>super resolution</a:t>
            </a:r>
            <a:r>
              <a:rPr lang="zh-CN" altLang="en-US" dirty="0"/>
              <a:t>方面的表现极其失望。无论是未经过下采样的照片还是经过了多次下采样的照片，</a:t>
            </a:r>
            <a:r>
              <a:rPr lang="en-US" altLang="zh-CN" dirty="0" err="1"/>
              <a:t>SinGAN</a:t>
            </a:r>
            <a:r>
              <a:rPr lang="zh-CN" altLang="en-US" dirty="0"/>
              <a:t>生成出来的高分辨率照片相比于原照片并没有明显提升，甚至还出现了诡异的彩色条纹和块状边界，模糊的数字并没有能够被恢复。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38278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573426-BDDD-4BD4-98DB-0DDDED8F7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SinGAN</a:t>
            </a:r>
            <a:r>
              <a:rPr lang="zh-CN" altLang="en-US" dirty="0"/>
              <a:t>在</a:t>
            </a:r>
            <a:r>
              <a:rPr lang="en-US" altLang="zh-CN" dirty="0"/>
              <a:t>animation</a:t>
            </a:r>
            <a:r>
              <a:rPr lang="zh-CN" altLang="en-US" dirty="0"/>
              <a:t>方面的效果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D563DD-6F1E-42CD-BCD4-24542FEF4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和之前的分析类似，在有大量重复且类似形状物体的照片上，</a:t>
            </a:r>
            <a:r>
              <a:rPr lang="en-US" altLang="zh-CN" dirty="0" err="1"/>
              <a:t>SinGAN</a:t>
            </a:r>
            <a:r>
              <a:rPr lang="zh-CN" altLang="en-US" dirty="0"/>
              <a:t>的表现效果非常好，如闪电的动图。但是同样的，在人像上，尤其是单个人像上，效果非常不好，不能够保护原有的人的重要信息，面部以及身体会被扭曲。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18738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ECCEB7-CDF6-4484-89F8-23419B272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12222A-4F2C-4CE0-B860-18F317B14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err="1"/>
              <a:t>SinGAN</a:t>
            </a:r>
            <a:r>
              <a:rPr lang="zh-CN" altLang="en-US" dirty="0"/>
              <a:t>由于是针对一张照片进行训练，所以对于照片的类型还是有较高要求的。画面中有许多重复的、相似的物体的照片是更好的选择。并且，由于</a:t>
            </a:r>
            <a:r>
              <a:rPr lang="en-US" altLang="zh-CN" dirty="0"/>
              <a:t>kernel</a:t>
            </a:r>
            <a:r>
              <a:rPr lang="zh-CN" altLang="en-US" dirty="0"/>
              <a:t>大小的限制，所有学习的特征最好不要特别大，像一个人这样的图片学习效果不会很好。</a:t>
            </a:r>
            <a:endParaRPr lang="en-US" altLang="zh-CN" dirty="0"/>
          </a:p>
          <a:p>
            <a:r>
              <a:rPr lang="zh-CN" altLang="en-US" dirty="0"/>
              <a:t>不能过度神话</a:t>
            </a:r>
            <a:r>
              <a:rPr lang="en-US" altLang="zh-CN" dirty="0"/>
              <a:t>GAN</a:t>
            </a:r>
            <a:r>
              <a:rPr lang="zh-CN" altLang="en-US" dirty="0"/>
              <a:t>的作用，神经网络也并不是万能的，每个领域都会一些不如专精于一个领域。关键的是解决问题的思路，神经网络更像是一个工具。文章作者提出了</a:t>
            </a:r>
            <a:r>
              <a:rPr lang="en-US" altLang="zh-CN" dirty="0" err="1"/>
              <a:t>SinGAN</a:t>
            </a:r>
            <a:r>
              <a:rPr lang="zh-CN" altLang="en-US" dirty="0"/>
              <a:t>可以解决很多</a:t>
            </a:r>
            <a:r>
              <a:rPr lang="en-US" altLang="zh-CN" dirty="0"/>
              <a:t>CV</a:t>
            </a:r>
            <a:r>
              <a:rPr lang="zh-CN" altLang="en-US" dirty="0"/>
              <a:t>领域的问题，但并不是每个领域都解决的很好，</a:t>
            </a:r>
            <a:r>
              <a:rPr lang="en-US" altLang="zh-CN" dirty="0"/>
              <a:t>super resolution</a:t>
            </a:r>
            <a:r>
              <a:rPr lang="zh-CN" altLang="en-US" dirty="0"/>
              <a:t>我认为效果实在不是很好。在未来，最好能够专注于发展某一种方法。</a:t>
            </a:r>
            <a:endParaRPr lang="en-US" altLang="zh-CN" dirty="0"/>
          </a:p>
          <a:p>
            <a:r>
              <a:rPr lang="zh-CN" altLang="en-US"/>
              <a:t>最后，训练</a:t>
            </a:r>
            <a:r>
              <a:rPr lang="en-US" altLang="zh-CN" dirty="0"/>
              <a:t>GAN</a:t>
            </a:r>
            <a:r>
              <a:rPr lang="zh-CN" altLang="en-US" dirty="0"/>
              <a:t>对算力的要求真高</a:t>
            </a:r>
          </a:p>
        </p:txBody>
      </p:sp>
    </p:spTree>
    <p:extLst>
      <p:ext uri="{BB962C8B-B14F-4D97-AF65-F5344CB8AC3E}">
        <p14:creationId xmlns:p14="http://schemas.microsoft.com/office/powerpoint/2010/main" val="3329363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BB80552-A6AE-44CE-BDF5-7E869FBAD3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谢谢大家！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2D3ED68D-FF0E-42E6-A53F-5C434008B2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5133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070990E-AB7C-4758-A9E9-0A113AF005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1 </a:t>
            </a:r>
            <a:r>
              <a:rPr lang="zh-CN" altLang="en-US" b="1" dirty="0"/>
              <a:t>文章简介与复现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7515CE83-6647-45B5-BFA0-9A699EF766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202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9F5DE1-164A-4B17-99E4-668C404C2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err="1"/>
              <a:t>SinGAN</a:t>
            </a:r>
            <a:r>
              <a:rPr lang="zh-CN" altLang="en-US" b="1" dirty="0"/>
              <a:t>是什么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B43739-2956-405F-B1A0-8C8B09D6C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533"/>
            <a:ext cx="10515600" cy="3710064"/>
          </a:xfrm>
        </p:spPr>
        <p:txBody>
          <a:bodyPr>
            <a:normAutofit/>
          </a:bodyPr>
          <a:lstStyle/>
          <a:p>
            <a:r>
              <a:rPr lang="en-US" altLang="zh-CN" dirty="0"/>
              <a:t>An unconditional generative model that can be learned from </a:t>
            </a:r>
            <a:r>
              <a:rPr lang="en-US" altLang="zh-CN" b="1" dirty="0">
                <a:solidFill>
                  <a:srgbClr val="FF0000"/>
                </a:solidFill>
              </a:rPr>
              <a:t>a single natural image</a:t>
            </a:r>
            <a:endParaRPr lang="en-US" altLang="zh-CN" dirty="0"/>
          </a:p>
          <a:p>
            <a:r>
              <a:rPr lang="en-US" altLang="zh-CN" dirty="0"/>
              <a:t>Learn internal distribution within the image</a:t>
            </a:r>
          </a:p>
          <a:p>
            <a:endParaRPr lang="en-US" altLang="zh-CN" dirty="0"/>
          </a:p>
          <a:p>
            <a:r>
              <a:rPr lang="zh-CN" altLang="en-US" dirty="0"/>
              <a:t>输入仅为一张图片，</a:t>
            </a:r>
            <a:r>
              <a:rPr lang="en-US" altLang="zh-CN" dirty="0" err="1"/>
              <a:t>SinGAN</a:t>
            </a:r>
            <a:r>
              <a:rPr lang="zh-CN" altLang="en-US" dirty="0"/>
              <a:t>可以学习这张图片内部数据的分布，并由此训练</a:t>
            </a:r>
            <a:r>
              <a:rPr lang="en-US" altLang="zh-CN" dirty="0"/>
              <a:t>GAN</a:t>
            </a:r>
            <a:r>
              <a:rPr lang="zh-CN" altLang="en-US"/>
              <a:t>，使得最终可以输出以假乱真的图片。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47100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D3EBB0-E93A-4E9D-B17A-6944FA83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主要功能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FB0B50-FDA8-4831-B02C-91C2797FE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Generate random samples in arbitrary sizes</a:t>
            </a:r>
          </a:p>
          <a:p>
            <a:r>
              <a:rPr lang="en-US" altLang="zh-CN" dirty="0"/>
              <a:t>Super resolution</a:t>
            </a:r>
          </a:p>
          <a:p>
            <a:r>
              <a:rPr lang="en-US" altLang="zh-CN" dirty="0"/>
              <a:t>Paint-to-Image</a:t>
            </a:r>
          </a:p>
          <a:p>
            <a:r>
              <a:rPr lang="en-US" altLang="zh-CN" dirty="0"/>
              <a:t>Harmonization (</a:t>
            </a:r>
            <a:r>
              <a:rPr lang="zh-CN" altLang="en-US" dirty="0"/>
              <a:t>类似于</a:t>
            </a:r>
            <a:r>
              <a:rPr lang="en-US" altLang="zh-CN"/>
              <a:t>Poisson Image Editing)</a:t>
            </a:r>
            <a:endParaRPr lang="en-US" altLang="zh-CN" dirty="0"/>
          </a:p>
          <a:p>
            <a:r>
              <a:rPr lang="en-US" altLang="zh-CN" dirty="0"/>
              <a:t>Editing</a:t>
            </a:r>
          </a:p>
          <a:p>
            <a:r>
              <a:rPr lang="en-US" altLang="zh-CN" dirty="0"/>
              <a:t>Single image animation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706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6CD89B-ADF6-4685-B20B-43124C5B8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Structure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BB2904-EC6B-442C-82BC-9F0835524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9C8424-324E-4DB6-A7A7-F6D82D2EE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07" y="1278447"/>
            <a:ext cx="10818585" cy="504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000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EBB722-E331-42B8-9177-A5B9BAA1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Generate Random Samples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2E2A4E7-E579-4BBB-9479-B84CA0582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866" y="1558681"/>
            <a:ext cx="6743130" cy="4950251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96A7DF5-D1A0-4902-AF77-64933E0CAE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15" y="2541144"/>
            <a:ext cx="3567722" cy="26829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749BEEC-8EF5-442C-8640-00E40DFC767A}"/>
              </a:ext>
            </a:extLst>
          </p:cNvPr>
          <p:cNvSpPr txBox="1"/>
          <p:nvPr/>
        </p:nvSpPr>
        <p:spPr>
          <a:xfrm>
            <a:off x="2271009" y="5329003"/>
            <a:ext cx="78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原图</a:t>
            </a:r>
          </a:p>
        </p:txBody>
      </p:sp>
    </p:spTree>
    <p:extLst>
      <p:ext uri="{BB962C8B-B14F-4D97-AF65-F5344CB8AC3E}">
        <p14:creationId xmlns:p14="http://schemas.microsoft.com/office/powerpoint/2010/main" val="3776135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EBB722-E331-42B8-9177-A5B9BAA1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Generate Random Samples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3E47D6E8-0FE4-42BF-9F2C-51263E7A00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132" y="1690688"/>
            <a:ext cx="6828346" cy="5012809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278BBD2-EAC1-4CDD-9CDC-545004301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852" y="2451203"/>
            <a:ext cx="3049445" cy="229318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FFD8805-1DEC-4DCC-B1CD-7C05D498F432}"/>
              </a:ext>
            </a:extLst>
          </p:cNvPr>
          <p:cNvSpPr txBox="1"/>
          <p:nvPr/>
        </p:nvSpPr>
        <p:spPr>
          <a:xfrm>
            <a:off x="2259082" y="4886794"/>
            <a:ext cx="78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原图</a:t>
            </a:r>
          </a:p>
        </p:txBody>
      </p:sp>
    </p:spTree>
    <p:extLst>
      <p:ext uri="{BB962C8B-B14F-4D97-AF65-F5344CB8AC3E}">
        <p14:creationId xmlns:p14="http://schemas.microsoft.com/office/powerpoint/2010/main" val="2285046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349AF8-7EF7-46A9-B0B1-0789FBE40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Animation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98E23F2-6765-4BFF-AADD-16C06EC021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979" y="4088217"/>
            <a:ext cx="3715080" cy="2497021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E77E16A-670B-4D0D-A96E-7A3A43CB10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677" y="4088217"/>
            <a:ext cx="3715079" cy="249702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5697AA3-CD6E-4848-8662-B1408F6592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979" y="1377097"/>
            <a:ext cx="3715080" cy="249702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1906DDD-1E74-492E-9218-6143521868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678" y="1377097"/>
            <a:ext cx="3715080" cy="249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702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368</TotalTime>
  <Words>770</Words>
  <Application>Microsoft Office PowerPoint</Application>
  <PresentationFormat>宽屏</PresentationFormat>
  <Paragraphs>67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7" baseType="lpstr">
      <vt:lpstr>等线</vt:lpstr>
      <vt:lpstr>等线 Light</vt:lpstr>
      <vt:lpstr>黑体</vt:lpstr>
      <vt:lpstr>宋体</vt:lpstr>
      <vt:lpstr>Arial</vt:lpstr>
      <vt:lpstr>Arial Black</vt:lpstr>
      <vt:lpstr>Calibri</vt:lpstr>
      <vt:lpstr>Calibri Light</vt:lpstr>
      <vt:lpstr>Office Theme</vt:lpstr>
      <vt:lpstr>  [ICCV 2019] SinGAN: Learning a Generative Model from a Single Natural Image  Tamar Rott Shaham    Tali Dekel    Tomer Michaeli </vt:lpstr>
      <vt:lpstr>丁乾坤 工作内容简述</vt:lpstr>
      <vt:lpstr>1 文章简介与复现</vt:lpstr>
      <vt:lpstr>SinGAN是什么</vt:lpstr>
      <vt:lpstr>主要功能</vt:lpstr>
      <vt:lpstr>Structure</vt:lpstr>
      <vt:lpstr>Generate Random Samples</vt:lpstr>
      <vt:lpstr>Generate Random Samples</vt:lpstr>
      <vt:lpstr>Animation</vt:lpstr>
      <vt:lpstr>训练时间汇总</vt:lpstr>
      <vt:lpstr>2 自己数据的测试</vt:lpstr>
      <vt:lpstr>Generate Random Samples</vt:lpstr>
      <vt:lpstr>PowerPoint 演示文稿</vt:lpstr>
      <vt:lpstr>Generate Random Samples</vt:lpstr>
      <vt:lpstr>失败案例及可能原因分析(见最后一部分)</vt:lpstr>
      <vt:lpstr>Super Resolution(下采样前)</vt:lpstr>
      <vt:lpstr>Super Resolution(下采样后)</vt:lpstr>
      <vt:lpstr>Super Resolution(下采样前)</vt:lpstr>
      <vt:lpstr>Super Resolution(下采样后)</vt:lpstr>
      <vt:lpstr>Super Resolution(下采样后)</vt:lpstr>
      <vt:lpstr>Super Resolution(MNIST)</vt:lpstr>
      <vt:lpstr>Animation</vt:lpstr>
      <vt:lpstr>3 针对测试结果的理论分析</vt:lpstr>
      <vt:lpstr>SinGAN在random samples方面的效果</vt:lpstr>
      <vt:lpstr>SinGAN在super resolution方面的效果</vt:lpstr>
      <vt:lpstr>SinGAN在animation方面的效果</vt:lpstr>
      <vt:lpstr>总结</vt:lpstr>
      <vt:lpstr>谢谢大家！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dqk</dc:creator>
  <cp:lastModifiedBy>dqk</cp:lastModifiedBy>
  <cp:revision>74</cp:revision>
  <dcterms:created xsi:type="dcterms:W3CDTF">2020-06-03T13:26:54Z</dcterms:created>
  <dcterms:modified xsi:type="dcterms:W3CDTF">2020-06-12T00:43:33Z</dcterms:modified>
</cp:coreProperties>
</file>

<file path=docProps/thumbnail.jpeg>
</file>